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3" r:id="rId7"/>
    <p:sldId id="261" r:id="rId8"/>
    <p:sldId id="262" r:id="rId9"/>
    <p:sldId id="264" r:id="rId10"/>
    <p:sldId id="265" r:id="rId11"/>
    <p:sldId id="266" r:id="rId12"/>
    <p:sldId id="267" r:id="rId13"/>
    <p:sldId id="268" r:id="rId14"/>
    <p:sldId id="270" r:id="rId15"/>
    <p:sldId id="269" r:id="rId16"/>
    <p:sldId id="272" r:id="rId17"/>
    <p:sldId id="273" r:id="rId18"/>
    <p:sldId id="274" r:id="rId19"/>
    <p:sldId id="275" r:id="rId20"/>
    <p:sldId id="278"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39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700FFE0-6FB3-41A0-AACA-41A54A11CEB6}" type="datetimeFigureOut">
              <a:rPr lang="en-US" smtClean="0"/>
              <a:pPr/>
              <a:t>5/6/2020</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F28C009-C036-4C10-984F-A2D7821C9E4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00FFE0-6FB3-41A0-AACA-41A54A11CEB6}" type="datetimeFigureOut">
              <a:rPr lang="en-US" smtClean="0"/>
              <a:pPr/>
              <a:t>5/6/2020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F28C009-C036-4C10-984F-A2D7821C9E4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00FFE0-6FB3-41A0-AACA-41A54A11CEB6}" type="datetimeFigureOut">
              <a:rPr lang="en-US" smtClean="0"/>
              <a:pPr/>
              <a:t>5/6/2020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F28C009-C036-4C10-984F-A2D7821C9E4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00FFE0-6FB3-41A0-AACA-41A54A11CEB6}" type="datetimeFigureOut">
              <a:rPr lang="en-US" smtClean="0"/>
              <a:pPr/>
              <a:t>5/6/2020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F28C009-C036-4C10-984F-A2D7821C9E4E}"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700FFE0-6FB3-41A0-AACA-41A54A11CEB6}" type="datetimeFigureOut">
              <a:rPr lang="en-US" smtClean="0"/>
              <a:pPr/>
              <a:t>5/6/2020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F28C009-C036-4C10-984F-A2D7821C9E4E}"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00FFE0-6FB3-41A0-AACA-41A54A11CEB6}" type="datetimeFigureOut">
              <a:rPr lang="en-US" smtClean="0"/>
              <a:pPr/>
              <a:t>5/6/2020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7F28C009-C036-4C10-984F-A2D7821C9E4E}"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700FFE0-6FB3-41A0-AACA-41A54A11CEB6}" type="datetimeFigureOut">
              <a:rPr lang="en-US" smtClean="0"/>
              <a:pPr/>
              <a:t>5/6/2020</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7F28C009-C036-4C10-984F-A2D7821C9E4E}"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700FFE0-6FB3-41A0-AACA-41A54A11CEB6}" type="datetimeFigureOut">
              <a:rPr lang="en-US" smtClean="0"/>
              <a:pPr/>
              <a:t>5/6/2020</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7F28C009-C036-4C10-984F-A2D7821C9E4E}"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700FFE0-6FB3-41A0-AACA-41A54A11CEB6}" type="datetimeFigureOut">
              <a:rPr lang="en-US" smtClean="0"/>
              <a:pPr/>
              <a:t>5/6/2020</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7F28C009-C036-4C10-984F-A2D7821C9E4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700FFE0-6FB3-41A0-AACA-41A54A11CEB6}" type="datetimeFigureOut">
              <a:rPr lang="en-US" smtClean="0"/>
              <a:pPr/>
              <a:t>5/6/2020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7F28C009-C036-4C10-984F-A2D7821C9E4E}"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700FFE0-6FB3-41A0-AACA-41A54A11CEB6}" type="datetimeFigureOut">
              <a:rPr lang="en-US" smtClean="0"/>
              <a:pPr/>
              <a:t>5/6/2020</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F28C009-C036-4C10-984F-A2D7821C9E4E}"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700FFE0-6FB3-41A0-AACA-41A54A11CEB6}" type="datetimeFigureOut">
              <a:rPr lang="en-US" smtClean="0"/>
              <a:pPr/>
              <a:t>5/6/2020</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F28C009-C036-4C10-984F-A2D7821C9E4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571481"/>
            <a:ext cx="8286808" cy="2643206"/>
          </a:xfrm>
        </p:spPr>
        <p:txBody>
          <a:bodyPr>
            <a:normAutofit/>
          </a:bodyPr>
          <a:lstStyle/>
          <a:p>
            <a:r>
              <a:rPr lang="en-GB" dirty="0" smtClean="0"/>
              <a:t>Feeding and Eating Disorders</a:t>
            </a:r>
            <a:endParaRPr lang="en-GB" dirty="0"/>
          </a:p>
        </p:txBody>
      </p:sp>
      <p:sp>
        <p:nvSpPr>
          <p:cNvPr id="3" name="Subtitle 2"/>
          <p:cNvSpPr>
            <a:spLocks noGrp="1"/>
          </p:cNvSpPr>
          <p:nvPr>
            <p:ph type="subTitle" idx="1"/>
          </p:nvPr>
        </p:nvSpPr>
        <p:spPr>
          <a:xfrm>
            <a:off x="685800" y="3286124"/>
            <a:ext cx="8029604" cy="1857388"/>
          </a:xfrm>
        </p:spPr>
        <p:txBody>
          <a:bodyPr>
            <a:normAutofit lnSpcReduction="10000"/>
          </a:bodyPr>
          <a:lstStyle/>
          <a:p>
            <a:r>
              <a:rPr lang="en-GB" dirty="0" smtClean="0"/>
              <a:t>Dr. Amna Khawar</a:t>
            </a:r>
          </a:p>
          <a:p>
            <a:r>
              <a:rPr lang="en-GB" dirty="0" smtClean="0"/>
              <a:t>Assistant Professor</a:t>
            </a:r>
          </a:p>
          <a:p>
            <a:r>
              <a:rPr lang="en-GB" dirty="0" smtClean="0"/>
              <a:t>Department of Applied Psychology</a:t>
            </a:r>
          </a:p>
          <a:p>
            <a:r>
              <a:rPr lang="en-GB" dirty="0" smtClean="0"/>
              <a:t>LCWU</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00108"/>
            <a:ext cx="8229600" cy="5007183"/>
          </a:xfrm>
        </p:spPr>
        <p:txBody>
          <a:bodyPr/>
          <a:lstStyle/>
          <a:p>
            <a:pPr>
              <a:buNone/>
            </a:pPr>
            <a:r>
              <a:rPr lang="en-GB" dirty="0" smtClean="0"/>
              <a:t>Poor nutrition of people with anorexia nervosa may also cause</a:t>
            </a:r>
          </a:p>
          <a:p>
            <a:r>
              <a:rPr lang="en-GB" dirty="0" smtClean="0"/>
              <a:t>Skin to become rough, dry and cracked</a:t>
            </a:r>
          </a:p>
          <a:p>
            <a:r>
              <a:rPr lang="en-GB" dirty="0" smtClean="0"/>
              <a:t>Nails to become brittle </a:t>
            </a:r>
          </a:p>
          <a:p>
            <a:r>
              <a:rPr lang="en-GB" dirty="0" smtClean="0"/>
              <a:t>hands and feet to be cold blue</a:t>
            </a:r>
          </a:p>
          <a:p>
            <a:r>
              <a:rPr lang="en-GB" dirty="0" smtClean="0"/>
              <a:t>Hair loss</a:t>
            </a:r>
          </a:p>
          <a:p>
            <a:r>
              <a:rPr lang="en-GB" dirty="0" smtClean="0"/>
              <a:t>Some may grow </a:t>
            </a:r>
            <a:r>
              <a:rPr lang="en-GB" dirty="0" err="1" smtClean="0"/>
              <a:t>lanugo</a:t>
            </a:r>
            <a:r>
              <a:rPr lang="en-GB" dirty="0" smtClean="0"/>
              <a:t> (the fine silky hair that covers some newborns body) on their trunk, extremities and face</a:t>
            </a:r>
            <a:endParaRPr lang="en-GB" dirty="0"/>
          </a:p>
        </p:txBody>
      </p:sp>
      <p:sp>
        <p:nvSpPr>
          <p:cNvPr id="3" name="Title 2"/>
          <p:cNvSpPr>
            <a:spLocks noGrp="1"/>
          </p:cNvSpPr>
          <p:nvPr>
            <p:ph type="title"/>
          </p:nvPr>
        </p:nvSpPr>
        <p:spPr>
          <a:xfrm>
            <a:off x="457200" y="274638"/>
            <a:ext cx="8229600" cy="296842"/>
          </a:xfrm>
        </p:spPr>
        <p:txBody>
          <a:bodyPr>
            <a:normAutofit fontScale="90000"/>
          </a:bodyPr>
          <a:lstStyle/>
          <a:p>
            <a:endParaRPr lang="en-GB" dirty="0"/>
          </a:p>
        </p:txBody>
      </p:sp>
      <p:pic>
        <p:nvPicPr>
          <p:cNvPr id="6146" name="Picture 2" descr="C:\Users\Administrator\AppData\Local\Microsoft\Windows\Temporary Internet Files\Content.IE5\XUIKDRTM\ft-cancer-survivors-often-have-poor-diets-which-can-affect-their-long-term-health-healthinnovations[1].png"/>
          <p:cNvPicPr>
            <a:picLocks noChangeAspect="1" noChangeArrowheads="1"/>
          </p:cNvPicPr>
          <p:nvPr/>
        </p:nvPicPr>
        <p:blipFill>
          <a:blip r:embed="rId2"/>
          <a:srcRect/>
          <a:stretch>
            <a:fillRect/>
          </a:stretch>
        </p:blipFill>
        <p:spPr bwMode="auto">
          <a:xfrm>
            <a:off x="6858016" y="4572008"/>
            <a:ext cx="2000264" cy="2074823"/>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b="1" dirty="0" smtClean="0"/>
              <a:t>Restricting type: </a:t>
            </a:r>
            <a:r>
              <a:rPr lang="en-US" dirty="0" smtClean="0"/>
              <a:t>weight loss is achieved by severely limiting food intake. The person has not regularly engaged in binge eating or purging.</a:t>
            </a:r>
          </a:p>
          <a:p>
            <a:pPr lvl="0">
              <a:buNone/>
            </a:pPr>
            <a:endParaRPr lang="en-GB" dirty="0" smtClean="0"/>
          </a:p>
          <a:p>
            <a:pPr lvl="0"/>
            <a:r>
              <a:rPr lang="en-US" b="1" dirty="0" smtClean="0"/>
              <a:t>Binge eating/ purging type:</a:t>
            </a:r>
            <a:r>
              <a:rPr lang="en-US" dirty="0" smtClean="0"/>
              <a:t> person has also regularly engaged in binge eating and purging.</a:t>
            </a:r>
            <a:endParaRPr lang="en-GB" dirty="0" smtClean="0"/>
          </a:p>
          <a:p>
            <a:endParaRPr lang="en-GB" dirty="0"/>
          </a:p>
        </p:txBody>
      </p:sp>
      <p:sp>
        <p:nvSpPr>
          <p:cNvPr id="3" name="Title 2"/>
          <p:cNvSpPr>
            <a:spLocks noGrp="1"/>
          </p:cNvSpPr>
          <p:nvPr>
            <p:ph type="title"/>
          </p:nvPr>
        </p:nvSpPr>
        <p:spPr/>
        <p:txBody>
          <a:bodyPr/>
          <a:lstStyle/>
          <a:p>
            <a:r>
              <a:rPr lang="en-US" dirty="0" smtClean="0"/>
              <a:t>Types of Anorexia Nervosa</a:t>
            </a:r>
            <a:endParaRPr lang="en-GB" dirty="0"/>
          </a:p>
        </p:txBody>
      </p:sp>
      <p:pic>
        <p:nvPicPr>
          <p:cNvPr id="7171" name="Picture 3" descr="C:\Users\Administrator\AppData\Local\Microsoft\Windows\Temporary Internet Files\Content.IE5\XUIKDRTM\Anorexia-Nervosa[1].jpg"/>
          <p:cNvPicPr>
            <a:picLocks noChangeAspect="1" noChangeArrowheads="1"/>
          </p:cNvPicPr>
          <p:nvPr/>
        </p:nvPicPr>
        <p:blipFill>
          <a:blip r:embed="rId2"/>
          <a:srcRect/>
          <a:stretch>
            <a:fillRect/>
          </a:stretch>
        </p:blipFill>
        <p:spPr bwMode="auto">
          <a:xfrm>
            <a:off x="4286248" y="4286256"/>
            <a:ext cx="4857752" cy="2571744"/>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85860"/>
            <a:ext cx="8229600" cy="4721431"/>
          </a:xfrm>
        </p:spPr>
        <p:txBody>
          <a:bodyPr/>
          <a:lstStyle/>
          <a:p>
            <a:r>
              <a:rPr lang="en-US" dirty="0" smtClean="0"/>
              <a:t>A disorder marked by frequent eating </a:t>
            </a:r>
            <a:r>
              <a:rPr lang="en-US" b="1" i="1" dirty="0" smtClean="0"/>
              <a:t>binges</a:t>
            </a:r>
            <a:r>
              <a:rPr lang="en-US" dirty="0" smtClean="0"/>
              <a:t> that are followed by forced vomiting or other </a:t>
            </a:r>
            <a:r>
              <a:rPr lang="en-US" b="1" i="1" dirty="0" smtClean="0"/>
              <a:t>compensatory behaviors</a:t>
            </a:r>
            <a:r>
              <a:rPr lang="en-US" dirty="0" smtClean="0"/>
              <a:t> to avoid gaining weight also known as  </a:t>
            </a:r>
            <a:r>
              <a:rPr lang="en-US" b="1" dirty="0" smtClean="0"/>
              <a:t>Binge-purge syndrome.</a:t>
            </a:r>
          </a:p>
          <a:p>
            <a:endParaRPr lang="en-US" dirty="0" smtClean="0"/>
          </a:p>
          <a:p>
            <a:r>
              <a:rPr lang="en-US" dirty="0" smtClean="0"/>
              <a:t>Bulimia is from a Greek word meaning “ox hunger”. Bulimia nervosa (or simply bulimia) is an eating disorder characterized by binge eating followed by purging.</a:t>
            </a:r>
            <a:endParaRPr lang="en-GB" dirty="0" smtClean="0"/>
          </a:p>
          <a:p>
            <a:endParaRPr lang="en-GB" dirty="0"/>
          </a:p>
        </p:txBody>
      </p:sp>
      <p:sp>
        <p:nvSpPr>
          <p:cNvPr id="3" name="Title 2"/>
          <p:cNvSpPr>
            <a:spLocks noGrp="1"/>
          </p:cNvSpPr>
          <p:nvPr>
            <p:ph type="title"/>
          </p:nvPr>
        </p:nvSpPr>
        <p:spPr/>
        <p:txBody>
          <a:bodyPr>
            <a:normAutofit fontScale="90000"/>
          </a:bodyPr>
          <a:lstStyle/>
          <a:p>
            <a:r>
              <a:rPr lang="en-US" dirty="0" smtClean="0"/>
              <a:t>Bulimia Nervosa</a:t>
            </a:r>
            <a:r>
              <a:rPr lang="en-GB" dirty="0" smtClean="0"/>
              <a:t/>
            </a:r>
            <a:br>
              <a:rPr lang="en-GB" dirty="0" smtClean="0"/>
            </a:b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 </a:t>
            </a:r>
            <a:r>
              <a:rPr lang="en-US" b="1" i="1" dirty="0" smtClean="0"/>
              <a:t>Binge eating </a:t>
            </a:r>
            <a:r>
              <a:rPr lang="en-US" dirty="0" smtClean="0"/>
              <a:t>means eating a large amount of food very quickly within 2 hours.</a:t>
            </a:r>
          </a:p>
          <a:p>
            <a:r>
              <a:rPr lang="en-GB" dirty="0" smtClean="0"/>
              <a:t>People with bulimia nervosa may have between 1 and 30 binge episodes per week</a:t>
            </a:r>
          </a:p>
          <a:p>
            <a:r>
              <a:rPr lang="en-GB" dirty="0" smtClean="0"/>
              <a:t>In most cases the binges are carried out in secret.</a:t>
            </a:r>
          </a:p>
          <a:p>
            <a:r>
              <a:rPr lang="en-GB" dirty="0" smtClean="0"/>
              <a:t>The person eat massive amount of food very rapidly, with minimal chewing-usually sweet, high calorie food</a:t>
            </a:r>
          </a:p>
          <a:p>
            <a:r>
              <a:rPr lang="en-GB" dirty="0" smtClean="0"/>
              <a:t>Binge-eaters commonly consume as many as 10,000 calories during an episode.</a:t>
            </a:r>
            <a:br>
              <a:rPr lang="en-GB" dirty="0" smtClean="0"/>
            </a:br>
            <a:endParaRPr lang="en-GB" dirty="0"/>
          </a:p>
        </p:txBody>
      </p:sp>
      <p:sp>
        <p:nvSpPr>
          <p:cNvPr id="3" name="Title 2"/>
          <p:cNvSpPr>
            <a:spLocks noGrp="1"/>
          </p:cNvSpPr>
          <p:nvPr>
            <p:ph type="title"/>
          </p:nvPr>
        </p:nvSpPr>
        <p:spPr/>
        <p:txBody>
          <a:bodyPr/>
          <a:lstStyle/>
          <a:p>
            <a:r>
              <a:rPr lang="en-US" dirty="0" smtClean="0"/>
              <a:t>Bulimia Nervosa: </a:t>
            </a:r>
            <a:r>
              <a:rPr lang="en-US" i="1" dirty="0" smtClean="0"/>
              <a:t>Binges</a:t>
            </a:r>
            <a:r>
              <a:rPr lang="en-US" dirty="0" smtClean="0"/>
              <a:t> </a:t>
            </a:r>
            <a:endParaRPr lang="en-GB" dirty="0"/>
          </a:p>
        </p:txBody>
      </p:sp>
      <p:pic>
        <p:nvPicPr>
          <p:cNvPr id="9218" name="Picture 2" descr="C:\Users\Administrator\AppData\Local\Microsoft\Windows\Temporary Internet Files\Content.IE5\FYGFLLU7\binge[1].png"/>
          <p:cNvPicPr>
            <a:picLocks noChangeAspect="1" noChangeArrowheads="1"/>
          </p:cNvPicPr>
          <p:nvPr/>
        </p:nvPicPr>
        <p:blipFill>
          <a:blip r:embed="rId2"/>
          <a:srcRect/>
          <a:stretch>
            <a:fillRect/>
          </a:stretch>
        </p:blipFill>
        <p:spPr bwMode="auto">
          <a:xfrm>
            <a:off x="6572250" y="5110157"/>
            <a:ext cx="2571750" cy="1747843"/>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71546"/>
            <a:ext cx="8229600" cy="4935745"/>
          </a:xfrm>
        </p:spPr>
        <p:txBody>
          <a:bodyPr/>
          <a:lstStyle/>
          <a:p>
            <a:r>
              <a:rPr lang="en-US" dirty="0" smtClean="0"/>
              <a:t>After a binge, people with bulimia nervosa try to compensate for and undo its effects</a:t>
            </a:r>
            <a:r>
              <a:rPr lang="en-US" i="1" dirty="0" smtClean="0"/>
              <a:t>.</a:t>
            </a:r>
            <a:endParaRPr lang="en-US" dirty="0" smtClean="0"/>
          </a:p>
          <a:p>
            <a:r>
              <a:rPr lang="en-US" b="1" i="1" dirty="0" smtClean="0"/>
              <a:t>Purging</a:t>
            </a:r>
            <a:r>
              <a:rPr lang="en-US" dirty="0" smtClean="0"/>
              <a:t> means trying to get rid of everything you ate by vomiting or taking a laxative (a medicine that increases bowel movements). You may also try other methods to lose weight such as diuretics (drugs to increase urine production by your body), stimulants (drugs to enhance body functions), fasting, or excessive exercise.</a:t>
            </a:r>
            <a:endParaRPr lang="en-GB" dirty="0"/>
          </a:p>
        </p:txBody>
      </p:sp>
      <p:sp>
        <p:nvSpPr>
          <p:cNvPr id="3" name="Title 2"/>
          <p:cNvSpPr>
            <a:spLocks noGrp="1"/>
          </p:cNvSpPr>
          <p:nvPr>
            <p:ph type="title"/>
          </p:nvPr>
        </p:nvSpPr>
        <p:spPr>
          <a:xfrm>
            <a:off x="457200" y="274638"/>
            <a:ext cx="8229600" cy="796908"/>
          </a:xfrm>
        </p:spPr>
        <p:txBody>
          <a:bodyPr>
            <a:normAutofit/>
          </a:bodyPr>
          <a:lstStyle/>
          <a:p>
            <a:r>
              <a:rPr lang="en-US" i="1" dirty="0" smtClean="0"/>
              <a:t>Compensatory Behaviors (Purging) </a:t>
            </a:r>
            <a:endParaRPr lang="en-GB" dirty="0"/>
          </a:p>
        </p:txBody>
      </p:sp>
      <p:pic>
        <p:nvPicPr>
          <p:cNvPr id="6" name="Picture 2" descr="C:\Users\Administrator\AppData\Local\Microsoft\Windows\Temporary Internet Files\Content.IE5\23ICODIA\bulimia-nervosa[1].jpg"/>
          <p:cNvPicPr>
            <a:picLocks noChangeAspect="1" noChangeArrowheads="1"/>
          </p:cNvPicPr>
          <p:nvPr/>
        </p:nvPicPr>
        <p:blipFill>
          <a:blip r:embed="rId2"/>
          <a:srcRect/>
          <a:stretch>
            <a:fillRect/>
          </a:stretch>
        </p:blipFill>
        <p:spPr bwMode="auto">
          <a:xfrm>
            <a:off x="4483112" y="4429132"/>
            <a:ext cx="4660888" cy="2428868"/>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00240"/>
            <a:ext cx="8229600" cy="4429156"/>
          </a:xfrm>
        </p:spPr>
        <p:txBody>
          <a:bodyPr/>
          <a:lstStyle/>
          <a:p>
            <a:pPr lvl="0" fontAlgn="t"/>
            <a:r>
              <a:rPr lang="en-US" dirty="0" smtClean="0"/>
              <a:t>Recurrent episode of binge eating.</a:t>
            </a:r>
            <a:endParaRPr lang="en-GB" dirty="0" smtClean="0"/>
          </a:p>
          <a:p>
            <a:pPr lvl="0" fontAlgn="t"/>
            <a:r>
              <a:rPr lang="en-US" dirty="0" smtClean="0"/>
              <a:t>Recurrent compensatory behaviors to prevent weight gain, for example; vomiting.</a:t>
            </a:r>
            <a:endParaRPr lang="en-GB" dirty="0" smtClean="0"/>
          </a:p>
          <a:p>
            <a:pPr lvl="0" fontAlgn="t"/>
            <a:r>
              <a:rPr lang="en-US" dirty="0" smtClean="0"/>
              <a:t>Body shape and weight are extremely important for self-evaluation. </a:t>
            </a:r>
            <a:endParaRPr lang="en-GB" dirty="0" smtClean="0"/>
          </a:p>
          <a:p>
            <a:endParaRPr lang="en-GB" dirty="0"/>
          </a:p>
        </p:txBody>
      </p:sp>
      <p:sp>
        <p:nvSpPr>
          <p:cNvPr id="3" name="Title 2"/>
          <p:cNvSpPr>
            <a:spLocks noGrp="1"/>
          </p:cNvSpPr>
          <p:nvPr>
            <p:ph type="title"/>
          </p:nvPr>
        </p:nvSpPr>
        <p:spPr>
          <a:xfrm>
            <a:off x="457200" y="274638"/>
            <a:ext cx="8229600" cy="1725602"/>
          </a:xfrm>
        </p:spPr>
        <p:txBody>
          <a:bodyPr>
            <a:normAutofit fontScale="90000"/>
          </a:bodyPr>
          <a:lstStyle/>
          <a:p>
            <a:r>
              <a:rPr lang="en-US" dirty="0" smtClean="0"/>
              <a:t>Proposed DSM-5 criteria for Bulimia Nervosa</a:t>
            </a:r>
            <a:r>
              <a:rPr lang="en-GB" dirty="0" smtClean="0"/>
              <a:t/>
            </a:r>
            <a:br>
              <a:rPr lang="en-GB" dirty="0" smtClean="0"/>
            </a:b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1357298"/>
            <a:ext cx="8929718" cy="5072098"/>
          </a:xfrm>
        </p:spPr>
        <p:txBody>
          <a:bodyPr>
            <a:normAutofit fontScale="92500" lnSpcReduction="10000"/>
          </a:bodyPr>
          <a:lstStyle/>
          <a:p>
            <a:r>
              <a:rPr lang="en-GB" dirty="0" smtClean="0"/>
              <a:t>Chronically inflamed and sore throat</a:t>
            </a:r>
          </a:p>
          <a:p>
            <a:r>
              <a:rPr lang="en-GB" dirty="0" smtClean="0"/>
              <a:t>Salivary glands in the neck and below the jaw become swollen; cheeks and face often become puffy, causing sufferers to develop a “chipmunk” looking face</a:t>
            </a:r>
          </a:p>
          <a:p>
            <a:r>
              <a:rPr lang="en-GB" dirty="0" smtClean="0"/>
              <a:t>Tooth enamel wears off; teeth begin to decay from exposure to stomach acids</a:t>
            </a:r>
          </a:p>
          <a:p>
            <a:r>
              <a:rPr lang="en-GB" dirty="0" smtClean="0"/>
              <a:t>Constant vomiting causes </a:t>
            </a:r>
            <a:r>
              <a:rPr lang="en-GB" dirty="0" err="1" smtClean="0"/>
              <a:t>gastroesophageal</a:t>
            </a:r>
            <a:r>
              <a:rPr lang="en-GB" dirty="0" smtClean="0"/>
              <a:t> reflux disorder</a:t>
            </a:r>
          </a:p>
          <a:p>
            <a:r>
              <a:rPr lang="en-GB" dirty="0" smtClean="0"/>
              <a:t>Laxative abuse causes irritation, leading to intestinal problems</a:t>
            </a:r>
          </a:p>
          <a:p>
            <a:r>
              <a:rPr lang="en-GB" dirty="0" smtClean="0"/>
              <a:t>Diuretics (water pills) cause kidney problems</a:t>
            </a:r>
          </a:p>
          <a:p>
            <a:r>
              <a:rPr lang="en-GB" dirty="0" smtClean="0"/>
              <a:t>Severe dehydration from purging of fluids</a:t>
            </a:r>
          </a:p>
          <a:p>
            <a:r>
              <a:rPr lang="en-GB" dirty="0" smtClean="0"/>
              <a:t>Bulimia can lead to rare but potentially fatal complications including </a:t>
            </a:r>
            <a:r>
              <a:rPr lang="en-GB" dirty="0" err="1" smtClean="0"/>
              <a:t>esophageal</a:t>
            </a:r>
            <a:r>
              <a:rPr lang="en-GB" dirty="0" smtClean="0"/>
              <a:t> tears, gastric rupture, and cardiac arrhythmias.</a:t>
            </a:r>
            <a:endParaRPr lang="en-GB" dirty="0"/>
          </a:p>
        </p:txBody>
      </p:sp>
      <p:sp>
        <p:nvSpPr>
          <p:cNvPr id="3" name="Title 2"/>
          <p:cNvSpPr>
            <a:spLocks noGrp="1"/>
          </p:cNvSpPr>
          <p:nvPr>
            <p:ph type="title"/>
          </p:nvPr>
        </p:nvSpPr>
        <p:spPr/>
        <p:txBody>
          <a:bodyPr>
            <a:normAutofit fontScale="90000"/>
          </a:bodyPr>
          <a:lstStyle/>
          <a:p>
            <a:r>
              <a:rPr lang="en-US" dirty="0" smtClean="0"/>
              <a:t>Physical consequences of bulimia nervosa</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Frequent weight fluctuations.</a:t>
            </a:r>
            <a:endParaRPr lang="en-GB" dirty="0" smtClean="0"/>
          </a:p>
          <a:p>
            <a:pPr lvl="0"/>
            <a:r>
              <a:rPr lang="en-US" dirty="0" smtClean="0"/>
              <a:t>Puffy cheeks caused by repeated vomiting.</a:t>
            </a:r>
            <a:endParaRPr lang="en-GB" dirty="0" smtClean="0"/>
          </a:p>
          <a:p>
            <a:pPr lvl="0"/>
            <a:r>
              <a:rPr lang="en-US" dirty="0" smtClean="0"/>
              <a:t>Scars under knuckles or hands caused by sticking your finger down your throat to induce vomiting.</a:t>
            </a:r>
            <a:endParaRPr lang="en-GB" dirty="0" smtClean="0"/>
          </a:p>
          <a:p>
            <a:pPr lvl="0"/>
            <a:r>
              <a:rPr lang="en-US" dirty="0" smtClean="0"/>
              <a:t>Discolored teeth due to stomach acid from vomiting.</a:t>
            </a:r>
            <a:endParaRPr lang="en-GB" dirty="0" smtClean="0"/>
          </a:p>
          <a:p>
            <a:endParaRPr lang="en-GB" dirty="0"/>
          </a:p>
        </p:txBody>
      </p:sp>
      <p:sp>
        <p:nvSpPr>
          <p:cNvPr id="3" name="Title 2"/>
          <p:cNvSpPr>
            <a:spLocks noGrp="1"/>
          </p:cNvSpPr>
          <p:nvPr>
            <p:ph type="title"/>
          </p:nvPr>
        </p:nvSpPr>
        <p:spPr/>
        <p:txBody>
          <a:bodyPr/>
          <a:lstStyle/>
          <a:p>
            <a:r>
              <a:rPr lang="en-US" dirty="0" smtClean="0"/>
              <a:t>Physical signs and symptoms</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US" dirty="0" smtClean="0"/>
              <a:t>Being overly concerned with your body shape and weight.</a:t>
            </a:r>
            <a:endParaRPr lang="en-GB" dirty="0" smtClean="0"/>
          </a:p>
          <a:p>
            <a:pPr lvl="0"/>
            <a:r>
              <a:rPr lang="en-US" dirty="0" smtClean="0"/>
              <a:t>Constant fear of gaining weight.</a:t>
            </a:r>
            <a:endParaRPr lang="en-GB" dirty="0" smtClean="0"/>
          </a:p>
          <a:p>
            <a:pPr lvl="0"/>
            <a:r>
              <a:rPr lang="en-US" dirty="0" smtClean="0"/>
              <a:t>Being unable to control your eating behavior.</a:t>
            </a:r>
            <a:endParaRPr lang="en-GB" dirty="0" smtClean="0"/>
          </a:p>
          <a:p>
            <a:pPr lvl="0"/>
            <a:r>
              <a:rPr lang="en-US" dirty="0" smtClean="0"/>
              <a:t>Eating until you feel sick.</a:t>
            </a:r>
            <a:endParaRPr lang="en-GB" dirty="0" smtClean="0"/>
          </a:p>
          <a:p>
            <a:pPr lvl="0"/>
            <a:r>
              <a:rPr lang="en-US" dirty="0" smtClean="0"/>
              <a:t>Eating a lot more food in a binge episode than in a normal meal.</a:t>
            </a:r>
            <a:endParaRPr lang="en-GB" dirty="0" smtClean="0"/>
          </a:p>
          <a:p>
            <a:pPr lvl="0"/>
            <a:r>
              <a:rPr lang="en-US" dirty="0" smtClean="0"/>
              <a:t>Forcing you to vomit, or exercise too much to keep from gaining weight.</a:t>
            </a:r>
            <a:endParaRPr lang="en-GB" dirty="0" smtClean="0"/>
          </a:p>
          <a:p>
            <a:pPr lvl="0"/>
            <a:r>
              <a:rPr lang="en-US" dirty="0" smtClean="0"/>
              <a:t>Misusing laxatives, diuretics etc. after eating.</a:t>
            </a:r>
            <a:endParaRPr lang="en-GB" dirty="0" smtClean="0"/>
          </a:p>
          <a:p>
            <a:pPr lvl="0"/>
            <a:r>
              <a:rPr lang="en-US" dirty="0" smtClean="0"/>
              <a:t>Using dietary supplements for weight loss.</a:t>
            </a:r>
            <a:endParaRPr lang="en-GB" dirty="0" smtClean="0"/>
          </a:p>
          <a:p>
            <a:endParaRPr lang="en-GB" dirty="0"/>
          </a:p>
        </p:txBody>
      </p:sp>
      <p:sp>
        <p:nvSpPr>
          <p:cNvPr id="3" name="Title 2"/>
          <p:cNvSpPr>
            <a:spLocks noGrp="1"/>
          </p:cNvSpPr>
          <p:nvPr>
            <p:ph type="title"/>
          </p:nvPr>
        </p:nvSpPr>
        <p:spPr/>
        <p:txBody>
          <a:bodyPr>
            <a:normAutofit fontScale="90000"/>
          </a:bodyPr>
          <a:lstStyle/>
          <a:p>
            <a:r>
              <a:rPr lang="en-US" dirty="0" smtClean="0"/>
              <a:t>Common symptoms of bulimia nervosa:</a:t>
            </a:r>
            <a:r>
              <a:rPr lang="en-GB" dirty="0" smtClean="0"/>
              <a:t/>
            </a:r>
            <a:br>
              <a:rPr lang="en-GB" dirty="0" smtClean="0"/>
            </a:b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smtClean="0"/>
              <a:t> Extreme weight loss in anorexia nervosa</a:t>
            </a:r>
          </a:p>
          <a:p>
            <a:r>
              <a:rPr lang="en-GB" dirty="0" smtClean="0"/>
              <a:t>People with bulimia nervosa tend to be more concerned about pleasing others, being attractive to others and having intimate relationships. They are more sexually active than people with anorexia nervosa</a:t>
            </a:r>
          </a:p>
          <a:p>
            <a:r>
              <a:rPr lang="en-GB" dirty="0" smtClean="0"/>
              <a:t>People with bulimia nervosa have long histories of mood swings, easy to become frustrated or bored, have trouble coping or controlling their impulses. Personality disorders particularly borderline personality disorder is common in bulimia nervosa.</a:t>
            </a:r>
          </a:p>
          <a:p>
            <a:r>
              <a:rPr lang="en-GB" dirty="0" smtClean="0"/>
              <a:t>Dental problem more common in bulimia nervosa  because of frequent vomiting.</a:t>
            </a:r>
            <a:endParaRPr lang="en-GB" dirty="0"/>
          </a:p>
        </p:txBody>
      </p:sp>
      <p:sp>
        <p:nvSpPr>
          <p:cNvPr id="3" name="Title 2"/>
          <p:cNvSpPr>
            <a:spLocks noGrp="1"/>
          </p:cNvSpPr>
          <p:nvPr>
            <p:ph type="title"/>
          </p:nvPr>
        </p:nvSpPr>
        <p:spPr/>
        <p:txBody>
          <a:bodyPr>
            <a:normAutofit fontScale="90000"/>
          </a:bodyPr>
          <a:lstStyle/>
          <a:p>
            <a:r>
              <a:rPr lang="en-GB" dirty="0" smtClean="0"/>
              <a:t>Difference between Anorexia nervosa and </a:t>
            </a:r>
            <a:r>
              <a:rPr lang="en-GB" dirty="0" err="1" smtClean="0"/>
              <a:t>Bulima</a:t>
            </a:r>
            <a:r>
              <a:rPr lang="en-GB" dirty="0" smtClean="0"/>
              <a:t> Nervosa</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57298"/>
            <a:ext cx="8229600" cy="4649993"/>
          </a:xfrm>
        </p:spPr>
        <p:txBody>
          <a:bodyPr/>
          <a:lstStyle/>
          <a:p>
            <a:r>
              <a:rPr lang="en-GB" dirty="0" smtClean="0"/>
              <a:t>Eating disorders are illnesses in which the people experience severe disturbances in their eating behaviours and related thoughts and emotions. People with eating disorders typically become pre-occupied with food and their body weight.</a:t>
            </a:r>
            <a:endParaRPr lang="en-GB" dirty="0"/>
          </a:p>
        </p:txBody>
      </p:sp>
      <p:sp>
        <p:nvSpPr>
          <p:cNvPr id="3" name="Title 2"/>
          <p:cNvSpPr>
            <a:spLocks noGrp="1"/>
          </p:cNvSpPr>
          <p:nvPr>
            <p:ph type="title"/>
          </p:nvPr>
        </p:nvSpPr>
        <p:spPr>
          <a:xfrm>
            <a:off x="357158" y="274638"/>
            <a:ext cx="8501122" cy="1154098"/>
          </a:xfrm>
        </p:spPr>
        <p:txBody>
          <a:bodyPr>
            <a:normAutofit fontScale="90000"/>
          </a:bodyPr>
          <a:lstStyle/>
          <a:p>
            <a:r>
              <a:rPr lang="en-GB" dirty="0" smtClean="0"/>
              <a:t>What Are Eating Disorders?</a:t>
            </a:r>
            <a:br>
              <a:rPr lang="en-GB" dirty="0" smtClean="0"/>
            </a:br>
            <a:endParaRPr lang="en-GB" dirty="0"/>
          </a:p>
        </p:txBody>
      </p:sp>
      <p:pic>
        <p:nvPicPr>
          <p:cNvPr id="1026" name="Picture 2" descr="C:\Users\Administrator\AppData\Local\Microsoft\Windows\Temporary Internet Files\Content.IE5\5HDD0DDI\Eating_Disorder_logo1[1].jpg"/>
          <p:cNvPicPr>
            <a:picLocks noChangeAspect="1" noChangeArrowheads="1"/>
          </p:cNvPicPr>
          <p:nvPr/>
        </p:nvPicPr>
        <p:blipFill>
          <a:blip r:embed="rId2"/>
          <a:srcRect/>
          <a:stretch>
            <a:fillRect/>
          </a:stretch>
        </p:blipFill>
        <p:spPr bwMode="auto">
          <a:xfrm>
            <a:off x="5357818" y="3991351"/>
            <a:ext cx="3143272" cy="2249402"/>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People with binge eating disorder have episodes of binge eating in which they consume very large quantities of food in a brief period and feel out of control during the binge. Unlike people with bulimia nervosa, they do not try to get rid of the food by inducing vomiting or by using other unsafe practices such as fasting or laxative abuse. </a:t>
            </a:r>
            <a:endParaRPr lang="en-GB" dirty="0"/>
          </a:p>
        </p:txBody>
      </p:sp>
      <p:sp>
        <p:nvSpPr>
          <p:cNvPr id="3" name="Title 2"/>
          <p:cNvSpPr>
            <a:spLocks noGrp="1"/>
          </p:cNvSpPr>
          <p:nvPr>
            <p:ph type="title"/>
          </p:nvPr>
        </p:nvSpPr>
        <p:spPr/>
        <p:txBody>
          <a:bodyPr>
            <a:normAutofit fontScale="90000"/>
          </a:bodyPr>
          <a:lstStyle/>
          <a:p>
            <a:r>
              <a:rPr lang="en-GB" dirty="0" smtClean="0"/>
              <a:t>Binge Eating Disorder</a:t>
            </a:r>
            <a:br>
              <a:rPr lang="en-GB" dirty="0" smtClean="0"/>
            </a:br>
            <a:endParaRPr lang="en-GB" dirty="0"/>
          </a:p>
        </p:txBody>
      </p:sp>
      <p:pic>
        <p:nvPicPr>
          <p:cNvPr id="32770" name="Picture 2" descr="C:\Users\Administrator\AppData\Local\Microsoft\Windows\Temporary Internet Files\Content.IE5\5HDD0DDI\Binge Eating[1].jpg"/>
          <p:cNvPicPr>
            <a:picLocks noChangeAspect="1" noChangeArrowheads="1"/>
          </p:cNvPicPr>
          <p:nvPr/>
        </p:nvPicPr>
        <p:blipFill>
          <a:blip r:embed="rId2"/>
          <a:srcRect/>
          <a:stretch>
            <a:fillRect/>
          </a:stretch>
        </p:blipFill>
        <p:spPr bwMode="auto">
          <a:xfrm>
            <a:off x="4086225" y="4510090"/>
            <a:ext cx="5057775" cy="234791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US" dirty="0" smtClean="0"/>
              <a:t>Reported Binge eating episodes</a:t>
            </a:r>
            <a:endParaRPr lang="en-GB" dirty="0" smtClean="0"/>
          </a:p>
          <a:p>
            <a:pPr lvl="0"/>
            <a:r>
              <a:rPr lang="en-US" dirty="0" smtClean="0"/>
              <a:t>Binge eating episodes include at least three of the following symptoms must be present </a:t>
            </a:r>
            <a:endParaRPr lang="en-GB" dirty="0" smtClean="0"/>
          </a:p>
          <a:p>
            <a:pPr lvl="0"/>
            <a:r>
              <a:rPr lang="en-US" dirty="0" smtClean="0"/>
              <a:t>eating much more rapidly than normal</a:t>
            </a:r>
            <a:endParaRPr lang="en-GB" dirty="0" smtClean="0"/>
          </a:p>
          <a:p>
            <a:pPr lvl="0"/>
            <a:r>
              <a:rPr lang="en-US" dirty="0" smtClean="0"/>
              <a:t>eating until uncomfortably full</a:t>
            </a:r>
            <a:endParaRPr lang="en-GB" dirty="0" smtClean="0"/>
          </a:p>
          <a:p>
            <a:pPr lvl="0"/>
            <a:r>
              <a:rPr lang="en-US" dirty="0" smtClean="0"/>
              <a:t>eating large amounts without feeling hungry</a:t>
            </a:r>
            <a:endParaRPr lang="en-GB" dirty="0" smtClean="0"/>
          </a:p>
          <a:p>
            <a:pPr lvl="0"/>
            <a:r>
              <a:rPr lang="en-US" dirty="0" smtClean="0"/>
              <a:t>eating alone due to feelings of embarrassment and shame</a:t>
            </a:r>
            <a:endParaRPr lang="en-GB" dirty="0" smtClean="0"/>
          </a:p>
          <a:p>
            <a:pPr lvl="0"/>
            <a:r>
              <a:rPr lang="en-US" dirty="0" smtClean="0"/>
              <a:t>feeling of guilt or disgust with oneself</a:t>
            </a:r>
            <a:endParaRPr lang="en-GB" dirty="0" smtClean="0"/>
          </a:p>
          <a:p>
            <a:pPr lvl="0"/>
            <a:r>
              <a:rPr lang="en-US" dirty="0" smtClean="0"/>
              <a:t>No compensatory behavior is present</a:t>
            </a:r>
            <a:endParaRPr lang="en-GB" dirty="0" smtClean="0"/>
          </a:p>
          <a:p>
            <a:endParaRPr lang="en-GB" dirty="0"/>
          </a:p>
        </p:txBody>
      </p:sp>
      <p:sp>
        <p:nvSpPr>
          <p:cNvPr id="3" name="Title 2"/>
          <p:cNvSpPr>
            <a:spLocks noGrp="1"/>
          </p:cNvSpPr>
          <p:nvPr>
            <p:ph type="title"/>
          </p:nvPr>
        </p:nvSpPr>
        <p:spPr/>
        <p:txBody>
          <a:bodyPr>
            <a:normAutofit fontScale="90000"/>
          </a:bodyPr>
          <a:lstStyle/>
          <a:p>
            <a:r>
              <a:rPr lang="en-US" dirty="0" smtClean="0"/>
              <a:t>PROPOSED DSM-5 CRITERIA FOR BINGE EATING DISORDER</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Obesity</a:t>
            </a:r>
          </a:p>
          <a:p>
            <a:r>
              <a:rPr lang="en-US" dirty="0" smtClean="0"/>
              <a:t> increased risk of type 2 diabetes</a:t>
            </a:r>
          </a:p>
          <a:p>
            <a:r>
              <a:rPr lang="en-US" dirty="0" smtClean="0"/>
              <a:t>cardiovascular problems</a:t>
            </a:r>
          </a:p>
          <a:p>
            <a:r>
              <a:rPr lang="en-US" dirty="0" smtClean="0"/>
              <a:t>breathing problems</a:t>
            </a:r>
          </a:p>
          <a:p>
            <a:r>
              <a:rPr lang="en-US" dirty="0" smtClean="0"/>
              <a:t>Insomnia</a:t>
            </a:r>
          </a:p>
          <a:p>
            <a:r>
              <a:rPr lang="en-US" dirty="0" smtClean="0"/>
              <a:t>joint problems. </a:t>
            </a:r>
            <a:endParaRPr lang="en-GB" dirty="0"/>
          </a:p>
        </p:txBody>
      </p:sp>
      <p:sp>
        <p:nvSpPr>
          <p:cNvPr id="3" name="Title 2"/>
          <p:cNvSpPr>
            <a:spLocks noGrp="1"/>
          </p:cNvSpPr>
          <p:nvPr>
            <p:ph type="title"/>
          </p:nvPr>
        </p:nvSpPr>
        <p:spPr/>
        <p:txBody>
          <a:bodyPr>
            <a:normAutofit fontScale="90000"/>
          </a:bodyPr>
          <a:lstStyle/>
          <a:p>
            <a:r>
              <a:rPr lang="en-US" dirty="0" smtClean="0"/>
              <a:t>PHYSICAL CONSEQUENCES OF BINGE EATING DISORDER</a:t>
            </a:r>
            <a:endParaRPr lang="en-GB" dirty="0"/>
          </a:p>
        </p:txBody>
      </p:sp>
      <p:pic>
        <p:nvPicPr>
          <p:cNvPr id="33794" name="Picture 2" descr="C:\Users\Administrator\AppData\Local\Microsoft\Windows\Temporary Internet Files\Content.IE5\FYGFLLU7\medium[1].jpg"/>
          <p:cNvPicPr>
            <a:picLocks noChangeAspect="1" noChangeArrowheads="1"/>
          </p:cNvPicPr>
          <p:nvPr/>
        </p:nvPicPr>
        <p:blipFill>
          <a:blip r:embed="rId2"/>
          <a:srcRect/>
          <a:stretch>
            <a:fillRect/>
          </a:stretch>
        </p:blipFill>
        <p:spPr bwMode="auto">
          <a:xfrm>
            <a:off x="5357818" y="2714620"/>
            <a:ext cx="3357586" cy="387363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Anorexia Nervosa</a:t>
            </a:r>
          </a:p>
          <a:p>
            <a:r>
              <a:rPr lang="en-GB" dirty="0" smtClean="0"/>
              <a:t>Bulimia Nervosa</a:t>
            </a:r>
          </a:p>
          <a:p>
            <a:r>
              <a:rPr lang="en-GB" dirty="0" smtClean="0"/>
              <a:t>Binge Eating Disorder</a:t>
            </a:r>
          </a:p>
          <a:p>
            <a:pPr>
              <a:buNone/>
            </a:pPr>
            <a:endParaRPr lang="en-GB" dirty="0"/>
          </a:p>
        </p:txBody>
      </p:sp>
      <p:sp>
        <p:nvSpPr>
          <p:cNvPr id="3" name="Title 2"/>
          <p:cNvSpPr>
            <a:spLocks noGrp="1"/>
          </p:cNvSpPr>
          <p:nvPr>
            <p:ph type="title"/>
          </p:nvPr>
        </p:nvSpPr>
        <p:spPr/>
        <p:txBody>
          <a:bodyPr>
            <a:normAutofit fontScale="90000"/>
          </a:bodyPr>
          <a:lstStyle/>
          <a:p>
            <a:r>
              <a:rPr lang="en-GB" dirty="0" smtClean="0"/>
              <a:t>Types of Eating Disorders according to DSM 5</a:t>
            </a:r>
            <a:endParaRPr lang="en-GB" dirty="0"/>
          </a:p>
        </p:txBody>
      </p:sp>
      <p:pic>
        <p:nvPicPr>
          <p:cNvPr id="2053" name="Picture 5" descr="C:\Users\Administrator\AppData\Local\Microsoft\Windows\Temporary Internet Files\Content.IE5\23ICODIA\Effects-of-Eating-Disorders-222x150[1].jpg"/>
          <p:cNvPicPr>
            <a:picLocks noChangeAspect="1" noChangeArrowheads="1"/>
          </p:cNvPicPr>
          <p:nvPr/>
        </p:nvPicPr>
        <p:blipFill>
          <a:blip r:embed="rId2"/>
          <a:srcRect/>
          <a:stretch>
            <a:fillRect/>
          </a:stretch>
        </p:blipFill>
        <p:spPr bwMode="auto">
          <a:xfrm>
            <a:off x="4857752" y="3000372"/>
            <a:ext cx="3571900" cy="235745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28670"/>
            <a:ext cx="8229600" cy="5572164"/>
          </a:xfrm>
        </p:spPr>
        <p:txBody>
          <a:bodyPr/>
          <a:lstStyle/>
          <a:p>
            <a:r>
              <a:rPr lang="en-GB" dirty="0" smtClean="0"/>
              <a:t>A disorder marked by the pursuit of extreme thinness and by extreme loss of weight.</a:t>
            </a:r>
          </a:p>
          <a:p>
            <a:r>
              <a:rPr lang="en-GB" dirty="0" smtClean="0"/>
              <a:t>Anorexia nervosa is diagnosed when patients weigh at least 15 percent less than the normal healthy weight expected for their height. Hallmarks of anorexia include:</a:t>
            </a:r>
          </a:p>
          <a:p>
            <a:pPr>
              <a:buFont typeface="Arial" pitchFamily="34" charset="0"/>
              <a:buChar char="•"/>
            </a:pPr>
            <a:r>
              <a:rPr lang="en-GB" dirty="0" smtClean="0"/>
              <a:t>Limited food intake</a:t>
            </a:r>
          </a:p>
          <a:p>
            <a:pPr>
              <a:buFont typeface="Arial" pitchFamily="34" charset="0"/>
              <a:buChar char="•"/>
            </a:pPr>
            <a:r>
              <a:rPr lang="en-GB" dirty="0" smtClean="0"/>
              <a:t>Fear of being “fat”</a:t>
            </a:r>
          </a:p>
          <a:p>
            <a:pPr>
              <a:buFont typeface="Arial" pitchFamily="34" charset="0"/>
              <a:buChar char="•"/>
            </a:pPr>
            <a:r>
              <a:rPr lang="en-GB" dirty="0" smtClean="0"/>
              <a:t>Problems with body image or denial of</a:t>
            </a:r>
          </a:p>
          <a:p>
            <a:pPr>
              <a:buNone/>
            </a:pPr>
            <a:r>
              <a:rPr lang="en-GB" dirty="0" smtClean="0"/>
              <a:t>    low body weight</a:t>
            </a:r>
          </a:p>
          <a:p>
            <a:endParaRPr lang="en-GB" dirty="0"/>
          </a:p>
        </p:txBody>
      </p:sp>
      <p:sp>
        <p:nvSpPr>
          <p:cNvPr id="3" name="Title 2"/>
          <p:cNvSpPr>
            <a:spLocks noGrp="1"/>
          </p:cNvSpPr>
          <p:nvPr>
            <p:ph type="title"/>
          </p:nvPr>
        </p:nvSpPr>
        <p:spPr/>
        <p:txBody>
          <a:bodyPr>
            <a:normAutofit fontScale="90000"/>
          </a:bodyPr>
          <a:lstStyle/>
          <a:p>
            <a:r>
              <a:rPr lang="en-GB" dirty="0" smtClean="0"/>
              <a:t>Anorexia Nervosa</a:t>
            </a:r>
            <a:br>
              <a:rPr lang="en-GB" dirty="0" smtClean="0"/>
            </a:br>
            <a:endParaRPr lang="en-GB" dirty="0"/>
          </a:p>
        </p:txBody>
      </p:sp>
      <p:pic>
        <p:nvPicPr>
          <p:cNvPr id="5" name="Picture 3" descr="C:\Users\Administrator\AppData\Local\Microsoft\Windows\Temporary Internet Files\Content.IE5\5HDD0DDI\Anorexia-Nervosa_web_pic[1].jpg"/>
          <p:cNvPicPr>
            <a:picLocks noChangeAspect="1" noChangeArrowheads="1"/>
          </p:cNvPicPr>
          <p:nvPr/>
        </p:nvPicPr>
        <p:blipFill>
          <a:blip r:embed="rId2"/>
          <a:srcRect/>
          <a:stretch>
            <a:fillRect/>
          </a:stretch>
        </p:blipFill>
        <p:spPr bwMode="auto">
          <a:xfrm>
            <a:off x="6753225" y="4476750"/>
            <a:ext cx="2390775" cy="23812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Anorexia Nervosa</a:t>
            </a:r>
            <a:endParaRPr lang="en-GB" dirty="0"/>
          </a:p>
        </p:txBody>
      </p:sp>
      <p:pic>
        <p:nvPicPr>
          <p:cNvPr id="4098" name="Picture 2" descr="C:\Users\Administrator\AppData\Local\Microsoft\Windows\Temporary Internet Files\Content.IE5\5HDD0DDI\eating-disorder[1].jpg"/>
          <p:cNvPicPr>
            <a:picLocks noGrp="1" noChangeAspect="1" noChangeArrowheads="1"/>
          </p:cNvPicPr>
          <p:nvPr>
            <p:ph idx="1"/>
          </p:nvPr>
        </p:nvPicPr>
        <p:blipFill>
          <a:blip r:embed="rId2"/>
          <a:srcRect/>
          <a:stretch>
            <a:fillRect/>
          </a:stretch>
        </p:blipFill>
        <p:spPr bwMode="auto">
          <a:xfrm>
            <a:off x="1785918" y="1643051"/>
            <a:ext cx="5357850" cy="365840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Restriction of food to promote healthy weight; body weight is significantly below normal </a:t>
            </a:r>
            <a:endParaRPr lang="en-GB" dirty="0" smtClean="0"/>
          </a:p>
          <a:p>
            <a:pPr lvl="0"/>
            <a:r>
              <a:rPr lang="en-US" dirty="0" smtClean="0"/>
              <a:t>Intense fear of weight gain</a:t>
            </a:r>
            <a:endParaRPr lang="en-GB" dirty="0" smtClean="0"/>
          </a:p>
          <a:p>
            <a:pPr lvl="0"/>
            <a:r>
              <a:rPr lang="en-US" dirty="0" smtClean="0"/>
              <a:t>Body image disturbance </a:t>
            </a:r>
            <a:endParaRPr lang="en-GB" dirty="0" smtClean="0"/>
          </a:p>
          <a:p>
            <a:endParaRPr lang="en-GB" dirty="0"/>
          </a:p>
        </p:txBody>
      </p:sp>
      <p:sp>
        <p:nvSpPr>
          <p:cNvPr id="3" name="Title 2"/>
          <p:cNvSpPr>
            <a:spLocks noGrp="1"/>
          </p:cNvSpPr>
          <p:nvPr>
            <p:ph type="title"/>
          </p:nvPr>
        </p:nvSpPr>
        <p:spPr/>
        <p:txBody>
          <a:bodyPr>
            <a:normAutofit fontScale="90000"/>
          </a:bodyPr>
          <a:lstStyle/>
          <a:p>
            <a:r>
              <a:rPr lang="en-GB" dirty="0" smtClean="0"/>
              <a:t>Proposed DSM-5 criteria for Anorexia Nervosa</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1000108"/>
            <a:ext cx="8715436" cy="5357850"/>
          </a:xfrm>
        </p:spPr>
        <p:txBody>
          <a:bodyPr>
            <a:normAutofit/>
          </a:bodyPr>
          <a:lstStyle/>
          <a:p>
            <a:r>
              <a:rPr lang="en-US" i="1" dirty="0" smtClean="0"/>
              <a:t> </a:t>
            </a:r>
            <a:r>
              <a:rPr lang="en-US" b="1" i="1" dirty="0" smtClean="0"/>
              <a:t>Fear of gaining weight or becoming obese</a:t>
            </a:r>
            <a:endParaRPr lang="en-GB" dirty="0" smtClean="0"/>
          </a:p>
          <a:p>
            <a:pPr lvl="0"/>
            <a:endParaRPr lang="en-US" i="1" dirty="0" smtClean="0"/>
          </a:p>
          <a:p>
            <a:pPr lvl="0"/>
            <a:r>
              <a:rPr lang="en-US" b="1" i="1" dirty="0" smtClean="0"/>
              <a:t>Preoccupation with food</a:t>
            </a:r>
            <a:r>
              <a:rPr lang="en-US" dirty="0" smtClean="0"/>
              <a:t>. They may spend considerable thinking and even reading about food and planning their limited meals. Many report that their dreams are filled with food and eating.</a:t>
            </a:r>
          </a:p>
          <a:p>
            <a:pPr lvl="0">
              <a:buNone/>
            </a:pPr>
            <a:endParaRPr lang="en-GB" dirty="0" smtClean="0"/>
          </a:p>
          <a:p>
            <a:pPr lvl="0"/>
            <a:r>
              <a:rPr lang="en-US" dirty="0" smtClean="0"/>
              <a:t> Persons with anorexia nervosa </a:t>
            </a:r>
            <a:r>
              <a:rPr lang="en-US" b="1" i="1" dirty="0" smtClean="0"/>
              <a:t>think in distorted ways</a:t>
            </a:r>
            <a:r>
              <a:rPr lang="en-US" dirty="0" smtClean="0"/>
              <a:t>. They usually have a low opinion about their body shape, consider themselves as unattractive. They are likely to overestimate their actual body proportion.</a:t>
            </a:r>
          </a:p>
          <a:p>
            <a:pPr lvl="0">
              <a:buNone/>
            </a:pPr>
            <a:endParaRPr lang="en-GB" dirty="0" smtClean="0"/>
          </a:p>
          <a:p>
            <a:endParaRPr lang="en-GB" dirty="0"/>
          </a:p>
        </p:txBody>
      </p:sp>
      <p:sp>
        <p:nvSpPr>
          <p:cNvPr id="3" name="Title 2"/>
          <p:cNvSpPr>
            <a:spLocks noGrp="1"/>
          </p:cNvSpPr>
          <p:nvPr>
            <p:ph type="title"/>
          </p:nvPr>
        </p:nvSpPr>
        <p:spPr/>
        <p:txBody>
          <a:bodyPr>
            <a:normAutofit fontScale="90000"/>
          </a:bodyPr>
          <a:lstStyle/>
          <a:p>
            <a:r>
              <a:rPr lang="en-US" dirty="0" smtClean="0"/>
              <a:t> Clinical features of Anorexia Nervosa.</a:t>
            </a:r>
            <a:r>
              <a:rPr lang="en-GB" dirty="0" smtClean="0"/>
              <a:t/>
            </a:r>
            <a:br>
              <a:rPr lang="en-GB" dirty="0" smtClean="0"/>
            </a:b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Depression, anxiety, low self-esteem, sleep disturbances, obsessive compulsive patterns are common.</a:t>
            </a:r>
            <a:endParaRPr lang="en-GB" dirty="0" smtClean="0"/>
          </a:p>
          <a:p>
            <a:endParaRPr lang="en-GB" dirty="0"/>
          </a:p>
        </p:txBody>
      </p:sp>
      <p:sp>
        <p:nvSpPr>
          <p:cNvPr id="3" name="Title 2"/>
          <p:cNvSpPr>
            <a:spLocks noGrp="1"/>
          </p:cNvSpPr>
          <p:nvPr>
            <p:ph type="title"/>
          </p:nvPr>
        </p:nvSpPr>
        <p:spPr/>
        <p:txBody>
          <a:bodyPr>
            <a:normAutofit fontScale="90000"/>
          </a:bodyPr>
          <a:lstStyle/>
          <a:p>
            <a:r>
              <a:rPr lang="en-US" i="1" dirty="0" smtClean="0"/>
              <a:t>Psychological Problems displayed by people with Anorexia Nervosa</a:t>
            </a:r>
            <a:endParaRPr lang="en-GB" dirty="0"/>
          </a:p>
        </p:txBody>
      </p:sp>
      <p:pic>
        <p:nvPicPr>
          <p:cNvPr id="5122" name="Picture 2" descr="C:\Users\Administrator\AppData\Local\Microsoft\Windows\Temporary Internet Files\Content.IE5\5HDD0DDI\bulimia-4049661_960_720[1].png"/>
          <p:cNvPicPr>
            <a:picLocks noChangeAspect="1" noChangeArrowheads="1"/>
          </p:cNvPicPr>
          <p:nvPr/>
        </p:nvPicPr>
        <p:blipFill>
          <a:blip r:embed="rId2"/>
          <a:srcRect/>
          <a:stretch>
            <a:fillRect/>
          </a:stretch>
        </p:blipFill>
        <p:spPr bwMode="auto">
          <a:xfrm>
            <a:off x="5000628" y="2285992"/>
            <a:ext cx="3805245" cy="457200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1481328"/>
            <a:ext cx="8643998" cy="4876630"/>
          </a:xfrm>
        </p:spPr>
        <p:txBody>
          <a:bodyPr>
            <a:normAutofit fontScale="92500" lnSpcReduction="10000"/>
          </a:bodyPr>
          <a:lstStyle/>
          <a:p>
            <a:r>
              <a:rPr lang="en-GB" b="1" i="1" dirty="0" smtClean="0"/>
              <a:t>Amenorrhea: </a:t>
            </a:r>
            <a:r>
              <a:rPr lang="en-GB" dirty="0" smtClean="0"/>
              <a:t>The absences of menstrual cycle</a:t>
            </a:r>
          </a:p>
          <a:p>
            <a:r>
              <a:rPr lang="en-GB" dirty="0" smtClean="0"/>
              <a:t>Lowered body temperature</a:t>
            </a:r>
          </a:p>
          <a:p>
            <a:r>
              <a:rPr lang="en-GB" dirty="0" smtClean="0"/>
              <a:t>Low blood pressure</a:t>
            </a:r>
          </a:p>
          <a:p>
            <a:r>
              <a:rPr lang="en-GB" dirty="0" smtClean="0"/>
              <a:t>Body swelling</a:t>
            </a:r>
          </a:p>
          <a:p>
            <a:r>
              <a:rPr lang="en-GB" dirty="0" smtClean="0"/>
              <a:t>Reduced bone mineral </a:t>
            </a:r>
            <a:r>
              <a:rPr lang="en-GB" dirty="0" err="1" smtClean="0"/>
              <a:t>densit</a:t>
            </a:r>
            <a:r>
              <a:rPr lang="en-GB" dirty="0" smtClean="0"/>
              <a:t>- </a:t>
            </a:r>
            <a:r>
              <a:rPr lang="en-GB" dirty="0" err="1" smtClean="0"/>
              <a:t>Osteopenia</a:t>
            </a:r>
            <a:r>
              <a:rPr lang="en-GB" dirty="0" smtClean="0"/>
              <a:t> or osteoporosis (thinning of the bones) through loss of calcium</a:t>
            </a:r>
          </a:p>
          <a:p>
            <a:r>
              <a:rPr lang="en-GB" dirty="0" smtClean="0"/>
              <a:t>Severe constipation</a:t>
            </a:r>
          </a:p>
          <a:p>
            <a:r>
              <a:rPr lang="en-GB" dirty="0" smtClean="0"/>
              <a:t>Slow heart rate</a:t>
            </a:r>
          </a:p>
          <a:p>
            <a:r>
              <a:rPr lang="en-GB" dirty="0" smtClean="0"/>
              <a:t>Metabolic and electrolyte imbalances</a:t>
            </a:r>
          </a:p>
          <a:p>
            <a:r>
              <a:rPr lang="en-GB" dirty="0" smtClean="0"/>
              <a:t>Mild anaemia; and muscles, including the heart muscle, waste away </a:t>
            </a:r>
          </a:p>
          <a:p>
            <a:r>
              <a:rPr lang="en-GB" dirty="0" smtClean="0"/>
              <a:t>Lead to death by heart failure</a:t>
            </a:r>
            <a:endParaRPr lang="en-GB" dirty="0"/>
          </a:p>
        </p:txBody>
      </p:sp>
      <p:sp>
        <p:nvSpPr>
          <p:cNvPr id="3" name="Title 2"/>
          <p:cNvSpPr>
            <a:spLocks noGrp="1"/>
          </p:cNvSpPr>
          <p:nvPr>
            <p:ph type="title"/>
          </p:nvPr>
        </p:nvSpPr>
        <p:spPr/>
        <p:txBody>
          <a:bodyPr>
            <a:normAutofit fontScale="90000"/>
          </a:bodyPr>
          <a:lstStyle/>
          <a:p>
            <a:r>
              <a:rPr lang="en-US" i="1" dirty="0" smtClean="0"/>
              <a:t>Medical Problems in people with Anorexia Nervosa</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161</TotalTime>
  <Words>1161</Words>
  <Application>Microsoft Office PowerPoint</Application>
  <PresentationFormat>On-screen Show (4:3)</PresentationFormat>
  <Paragraphs>115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Feeding and Eating Disorders</vt:lpstr>
      <vt:lpstr>What Are Eating Disorders? </vt:lpstr>
      <vt:lpstr>Types of Eating Disorders according to DSM 5</vt:lpstr>
      <vt:lpstr>Anorexia Nervosa </vt:lpstr>
      <vt:lpstr>Anorexia Nervosa</vt:lpstr>
      <vt:lpstr>Proposed DSM-5 criteria for Anorexia Nervosa</vt:lpstr>
      <vt:lpstr> Clinical features of Anorexia Nervosa. </vt:lpstr>
      <vt:lpstr>Psychological Problems displayed by people with Anorexia Nervosa</vt:lpstr>
      <vt:lpstr>Medical Problems in people with Anorexia Nervosa</vt:lpstr>
      <vt:lpstr>Slide 10</vt:lpstr>
      <vt:lpstr>Types of Anorexia Nervosa</vt:lpstr>
      <vt:lpstr>Bulimia Nervosa </vt:lpstr>
      <vt:lpstr>Bulimia Nervosa: Binges </vt:lpstr>
      <vt:lpstr>Compensatory Behaviors (Purging) </vt:lpstr>
      <vt:lpstr>Proposed DSM-5 criteria for Bulimia Nervosa </vt:lpstr>
      <vt:lpstr>Physical consequences of bulimia nervosa</vt:lpstr>
      <vt:lpstr>Physical signs and symptoms</vt:lpstr>
      <vt:lpstr>Common symptoms of bulimia nervosa: </vt:lpstr>
      <vt:lpstr>Difference between Anorexia nervosa and Bulima Nervosa</vt:lpstr>
      <vt:lpstr>Binge Eating Disorder </vt:lpstr>
      <vt:lpstr>PROPOSED DSM-5 CRITERIA FOR BINGE EATING DISORDER</vt:lpstr>
      <vt:lpstr>PHYSICAL CONSEQUENCES OF BINGE EATING DISORDER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Administrator</cp:lastModifiedBy>
  <cp:revision>24</cp:revision>
  <dcterms:created xsi:type="dcterms:W3CDTF">2020-05-05T10:07:59Z</dcterms:created>
  <dcterms:modified xsi:type="dcterms:W3CDTF">2020-05-06T08:56:09Z</dcterms:modified>
</cp:coreProperties>
</file>